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396" r:id="rId4"/>
    <p:sldId id="376" r:id="rId5"/>
    <p:sldId id="328" r:id="rId6"/>
    <p:sldId id="397" r:id="rId7"/>
    <p:sldId id="398" r:id="rId8"/>
    <p:sldId id="399" r:id="rId9"/>
    <p:sldId id="400" r:id="rId10"/>
    <p:sldId id="390" r:id="rId11"/>
    <p:sldId id="391" r:id="rId12"/>
    <p:sldId id="401" r:id="rId13"/>
    <p:sldId id="402" r:id="rId14"/>
    <p:sldId id="403" r:id="rId15"/>
    <p:sldId id="404" r:id="rId16"/>
    <p:sldId id="405" r:id="rId17"/>
    <p:sldId id="313" r:id="rId18"/>
    <p:sldId id="407" r:id="rId19"/>
    <p:sldId id="292" r:id="rId20"/>
    <p:sldId id="40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915B9-A162-493A-93CB-300F4F52E669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A2C26-6357-4B99-BD91-885BB9CA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6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74C00-E93B-E24B-B876-311D2BB644A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91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1DC28D-ADB6-438D-86A5-270CD20521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415F25-E2EB-48D3-BCF1-8E820EC50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6292A7-B1C8-42F2-B605-2A70BDD3E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39B6-8A11-4CC1-B5A9-E308BE36015B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C650F4-B56F-4A53-BF4C-C7CFFD0F2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C69630-8614-40C6-A8BF-578FE7DAF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8AF1-7A17-43E5-8028-78F030AB0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5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68042-ED83-4816-A8D4-6C9ABD2CA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99EF9F1-4D9B-4A4C-9BF8-4F358CE67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F4AA6A-D0CF-4496-89BF-0EC39E303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39B6-8A11-4CC1-B5A9-E308BE36015B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12AA39-083D-4043-A4CD-73CDC0AFF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96933E-9E41-4550-9A22-9877E7A96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8AF1-7A17-43E5-8028-78F030AB0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2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9F409EA-F0D5-460F-8777-8942B1301C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E60AC3D-A401-4F1D-A39D-88CA1E2CD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DF554B-8BBA-46FC-9C96-EB35CD6B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39B6-8A11-4CC1-B5A9-E308BE36015B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51BCCC-AFB7-4A7B-A118-630F27BA4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86372C-5488-40E6-8011-17BA97615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8AF1-7A17-43E5-8028-78F030AB0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85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117601" y="2362201"/>
            <a:ext cx="5027084" cy="37242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347884" y="2362201"/>
            <a:ext cx="5027083" cy="37242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433" y="6459539"/>
            <a:ext cx="24722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7234" y="6459539"/>
            <a:ext cx="48217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9651" y="6459539"/>
            <a:ext cx="131233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1569F-55B2-4A1F-AA5C-56E0B7FCBD0F}" type="slidenum">
              <a:rPr lang="es-ES" altLang="es-CR"/>
              <a:pPr>
                <a:defRPr/>
              </a:pPr>
              <a:t>‹#›</a:t>
            </a:fld>
            <a:endParaRPr lang="es-ES" altLang="es-CR"/>
          </a:p>
        </p:txBody>
      </p:sp>
    </p:spTree>
    <p:extLst>
      <p:ext uri="{BB962C8B-B14F-4D97-AF65-F5344CB8AC3E}">
        <p14:creationId xmlns:p14="http://schemas.microsoft.com/office/powerpoint/2010/main" val="202527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3A66EF-D4F6-4653-86FD-5759A2A0E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AE137A-4521-4349-A03F-87C332321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B9A7CC-D6D7-4114-A81C-198C3DA78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39B6-8A11-4CC1-B5A9-E308BE36015B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6CFEF2-2A41-4A17-ACBF-470C2FE12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737232-1596-4923-94DB-9DA12014F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8AF1-7A17-43E5-8028-78F030AB0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1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AC101F-164F-4CBF-9715-08611DBFE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5E85BC-08E9-4E67-8069-973E0B32C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42D0D5-AE6F-407B-A004-014719DE3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39B6-8A11-4CC1-B5A9-E308BE36015B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92F47C-7F45-4A72-9304-9E29C8980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2D83CF-16F4-498F-B8E6-753132928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8AF1-7A17-43E5-8028-78F030AB0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0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7C1554-9E56-407A-B4A0-4A8283180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F5E92C-7B92-48C3-988C-5022D9852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743A23-ACF4-4337-A8A2-1E6CA4103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530DF9-8779-4B77-90AD-94190E958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39B6-8A11-4CC1-B5A9-E308BE36015B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A7059F-A7D1-4F41-9951-4EE845B85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EE7AD32-1C88-446B-A975-7A8C51386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8AF1-7A17-43E5-8028-78F030AB0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4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91CC39-C01E-4BCA-852A-AE0D34645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F731F9-44CA-438E-A0C0-8776D624A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046305-6F46-4246-9218-DAA46CAF7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1971843-658D-415D-8CFC-E7968F8EF1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C223F42-F26F-478C-BBFA-0CA2E03218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D490D6D-404C-40CF-97B5-0D8348658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39B6-8A11-4CC1-B5A9-E308BE36015B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ADE6EFB-D5D5-4E06-8860-E00047DD2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5F67D27-AB5E-40AE-A1DB-164EC5748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8AF1-7A17-43E5-8028-78F030AB0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8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B8F23A-F466-4C5A-8821-B03EC55C3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368D682-F858-4227-83C0-B347FACA6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39B6-8A11-4CC1-B5A9-E308BE36015B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63AA8D0-7FE0-4DEB-BC45-75D4AD6AE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147D629-A20A-4F43-9F0E-1D39E4390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8AF1-7A17-43E5-8028-78F030AB0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0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2BE8B7E-2485-4A37-880E-052280D09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39B6-8A11-4CC1-B5A9-E308BE36015B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686ADF4-38A1-4C52-8029-B38EAA032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E1A842-AFF8-459F-B04A-92D4E6A19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8AF1-7A17-43E5-8028-78F030AB0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7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CA314D-98FF-44CD-85FE-B62ED4AE2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B9836B-15CE-49A0-8B62-A8033459C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63D8D2-5E26-4FB0-8300-90BD9C6E7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FD1FB3-8923-4535-8469-23ABC0A1E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39B6-8A11-4CC1-B5A9-E308BE36015B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67E947-7900-4003-B87F-B1F705FE5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D178C9-17C9-47F2-BE03-8C0E8D284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8AF1-7A17-43E5-8028-78F030AB0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6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DE5C66-1DA4-44C9-8234-09ED44551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6110886-4FAC-40B9-BF77-645634CCDD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5BFDABB-93FA-4606-8E9B-D6A5B6297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873CC1-2B1A-4A6E-B576-BCFE470DC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39B6-8A11-4CC1-B5A9-E308BE36015B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C3B027-3AFD-4141-8789-E67DE26B2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6E824D-11A7-4C2D-A03B-E1968ADCD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8AF1-7A17-43E5-8028-78F030AB0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41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42486C5-E7BE-4A65-9A15-086257146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369CE3-97E5-4C80-A1D8-4314BF5B8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E9D42B-E9DF-4FA3-9C0C-464376755C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D39B6-8A11-4CC1-B5A9-E308BE36015B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0F58C1-4137-46BD-9584-5EBE72F147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DAC038-0BCC-4724-90C8-D5DEC4A58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08AF1-7A17-43E5-8028-78F030AB0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8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Users\Ren&#233;\Documents\My%20Notes\UNA\Proyecto\PROLIBCA\Alfabeto\Cu&#241;a.wma" TargetMode="External"/><Relationship Id="rId1" Type="http://schemas.microsoft.com/office/2007/relationships/media" Target="file:///C:\Users\Ren&#233;\Documents\My%20Notes\UNA\Proyecto\PROLIBCA\Alfabeto\Cu&#241;a.wma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latin typeface="Georgia" panose="02040502050405020303" pitchFamily="18" charset="0"/>
              </a:rPr>
              <a:t>Limonese </a:t>
            </a:r>
            <a:r>
              <a:rPr lang="en-US" i="1" dirty="0" err="1">
                <a:latin typeface="Georgia" panose="02040502050405020303" pitchFamily="18" charset="0"/>
              </a:rPr>
              <a:t>Ceole</a:t>
            </a:r>
            <a:r>
              <a:rPr lang="en-US" dirty="0">
                <a:latin typeface="Georgia" panose="02040502050405020303" pitchFamily="18" charset="0"/>
              </a:rPr>
              <a:t>: The creole language of Costa Rica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2681833" y="4869161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5F5F5F"/>
                </a:solidFill>
                <a:latin typeface="Goudy Old Style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5F5F5F"/>
                </a:solidFill>
                <a:latin typeface="Goudy Old Style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5F5F5F"/>
                </a:solidFill>
                <a:latin typeface="Goudy Old Style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5F5F5F"/>
                </a:solidFill>
                <a:latin typeface="Goudy Old Style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5F5F5F"/>
                </a:solidFill>
                <a:latin typeface="Goudy Old Style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5F5F5F"/>
                </a:solidFill>
                <a:latin typeface="Goudy Old Style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5F5F5F"/>
                </a:solidFill>
                <a:latin typeface="Goudy Old Style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5F5F5F"/>
                </a:solidFill>
                <a:latin typeface="Goudy Old Style" pitchFamily="18" charset="0"/>
              </a:defRPr>
            </a:lvl9pPr>
          </a:lstStyle>
          <a:p>
            <a:pPr algn="r"/>
            <a:r>
              <a:rPr lang="en-US" sz="2400" b="0" kern="0" dirty="0">
                <a:latin typeface="Georgia" panose="02040502050405020303" pitchFamily="18" charset="0"/>
              </a:rPr>
              <a:t>René Zúñiga Argüello</a:t>
            </a:r>
          </a:p>
          <a:p>
            <a:pPr algn="r"/>
            <a:r>
              <a:rPr lang="en-US" sz="2400" b="0" kern="0" dirty="0">
                <a:latin typeface="Georgia" panose="02040502050405020303" pitchFamily="18" charset="0"/>
              </a:rPr>
              <a:t>May 11</a:t>
            </a:r>
            <a:r>
              <a:rPr lang="en-US" sz="2400" b="0" kern="0" baseline="30000" dirty="0">
                <a:latin typeface="Georgia" panose="02040502050405020303" pitchFamily="18" charset="0"/>
              </a:rPr>
              <a:t>th</a:t>
            </a:r>
            <a:r>
              <a:rPr lang="en-US" sz="2400" b="0" kern="0" dirty="0">
                <a:latin typeface="Georgia" panose="02040502050405020303" pitchFamily="18" charset="0"/>
              </a:rPr>
              <a:t>, 2019</a:t>
            </a:r>
          </a:p>
          <a:p>
            <a:pPr algn="r"/>
            <a:r>
              <a:rPr lang="en-US" sz="2400" b="0" i="1" kern="0" dirty="0" err="1">
                <a:latin typeface="Georgia" panose="02040502050405020303" pitchFamily="18" charset="0"/>
              </a:rPr>
              <a:t>IELLab</a:t>
            </a:r>
            <a:r>
              <a:rPr lang="en-US" sz="2400" b="0" i="1" kern="0" dirty="0">
                <a:latin typeface="Georgia" panose="02040502050405020303" pitchFamily="18" charset="0"/>
              </a:rPr>
              <a:t> Reunion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r="15714"/>
          <a:stretch/>
        </p:blipFill>
        <p:spPr>
          <a:xfrm>
            <a:off x="4079776" y="283867"/>
            <a:ext cx="4536504" cy="81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70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9900" y="1"/>
            <a:ext cx="8820150" cy="3921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CR" sz="1800" dirty="0"/>
              <a:t>http://www.nacion.com/nacional/Limonenses-lanzan-rescatar-lengua-criolla_0_1545445490.html</a:t>
            </a:r>
          </a:p>
        </p:txBody>
      </p:sp>
      <p:pic>
        <p:nvPicPr>
          <p:cNvPr id="3891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4814"/>
            <a:ext cx="9036050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72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876" y="3175"/>
            <a:ext cx="7924800" cy="1143000"/>
          </a:xfrm>
        </p:spPr>
        <p:txBody>
          <a:bodyPr/>
          <a:lstStyle/>
          <a:p>
            <a:pPr>
              <a:defRPr/>
            </a:pPr>
            <a:r>
              <a:rPr lang="es-CR" dirty="0"/>
              <a:t>2.4 </a:t>
            </a:r>
            <a:r>
              <a:rPr lang="es-CR" dirty="0" err="1"/>
              <a:t>Other</a:t>
            </a:r>
            <a:r>
              <a:rPr lang="es-CR" dirty="0"/>
              <a:t> </a:t>
            </a:r>
            <a:r>
              <a:rPr lang="es-CR" dirty="0" err="1"/>
              <a:t>actions</a:t>
            </a:r>
            <a:endParaRPr lang="es-C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422275" y="1338262"/>
            <a:ext cx="7848600" cy="41814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es-CR" sz="3200" dirty="0"/>
          </a:p>
          <a:p>
            <a:pPr marL="0" indent="0">
              <a:buNone/>
              <a:defRPr/>
            </a:pPr>
            <a:r>
              <a:rPr lang="es-CR" sz="3200" dirty="0"/>
              <a:t>UNESCO Intangible </a:t>
            </a:r>
          </a:p>
          <a:p>
            <a:pPr marL="0" indent="0">
              <a:buNone/>
              <a:defRPr/>
            </a:pPr>
            <a:r>
              <a:rPr lang="es-CR" sz="3200" dirty="0"/>
              <a:t>cultural </a:t>
            </a:r>
            <a:r>
              <a:rPr lang="es-CR" sz="3200" dirty="0" err="1"/>
              <a:t>heritage</a:t>
            </a:r>
            <a:endParaRPr lang="es-CR" sz="3200" dirty="0"/>
          </a:p>
          <a:p>
            <a:pPr marL="0" indent="0">
              <a:buNone/>
              <a:defRPr/>
            </a:pPr>
            <a:endParaRPr lang="es-CR" sz="3200" dirty="0"/>
          </a:p>
          <a:p>
            <a:pPr marL="0" indent="0">
              <a:buNone/>
              <a:defRPr/>
            </a:pPr>
            <a:r>
              <a:rPr lang="es-CR" sz="3200" dirty="0" err="1"/>
              <a:t>Limon</a:t>
            </a:r>
            <a:r>
              <a:rPr lang="es-CR" sz="3200" dirty="0"/>
              <a:t> Kryol Day</a:t>
            </a:r>
          </a:p>
          <a:p>
            <a:pPr marL="0" indent="0">
              <a:buNone/>
              <a:defRPr/>
            </a:pPr>
            <a:r>
              <a:rPr lang="es-CR" sz="3200" dirty="0"/>
              <a:t>(August 30th)</a:t>
            </a:r>
          </a:p>
          <a:p>
            <a:pPr marL="0" indent="0">
              <a:buNone/>
              <a:defRPr/>
            </a:pPr>
            <a:endParaRPr lang="es-CR" sz="3200" dirty="0"/>
          </a:p>
          <a:p>
            <a:pPr marL="0" indent="0">
              <a:buNone/>
              <a:defRPr/>
            </a:pPr>
            <a:r>
              <a:rPr lang="es-CR" sz="3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1639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5770E9-0C37-4870-896B-4728D5BAF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3. Work done at the </a:t>
            </a:r>
            <a:r>
              <a:rPr lang="en-US" b="1" dirty="0" err="1">
                <a:latin typeface="+mn-lt"/>
              </a:rPr>
              <a:t>IELLab</a:t>
            </a:r>
            <a:endParaRPr lang="en-US" b="1" dirty="0">
              <a:latin typeface="+mn-lt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EB08C9-5431-4135-942D-31AAE4718FC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117600" y="2362201"/>
            <a:ext cx="9378121" cy="37242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formal syntactic analysis of motion predicates in Limonese Creole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3.1 The general claim</a:t>
            </a:r>
          </a:p>
          <a:p>
            <a:pPr marL="0" indent="0">
              <a:buNone/>
            </a:pPr>
            <a:r>
              <a:rPr lang="en-US" dirty="0"/>
              <a:t>	3.2 Path (3D planes)</a:t>
            </a:r>
          </a:p>
          <a:p>
            <a:pPr marL="0" indent="0">
              <a:buNone/>
            </a:pPr>
            <a:r>
              <a:rPr lang="en-US" dirty="0"/>
              <a:t>	3.3 Telicity</a:t>
            </a:r>
          </a:p>
        </p:txBody>
      </p:sp>
    </p:spTree>
    <p:extLst>
      <p:ext uri="{BB962C8B-B14F-4D97-AF65-F5344CB8AC3E}">
        <p14:creationId xmlns:p14="http://schemas.microsoft.com/office/powerpoint/2010/main" val="331305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8E862BF-DFCA-41D1-9415-E738A2C20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836" y="162143"/>
            <a:ext cx="7646504" cy="669585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1755274-8360-4F6D-B9C1-4312C3EC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51352"/>
            <a:ext cx="10566400" cy="1143000"/>
          </a:xfrm>
        </p:spPr>
        <p:txBody>
          <a:bodyPr/>
          <a:lstStyle/>
          <a:p>
            <a:r>
              <a:rPr lang="en-US" dirty="0"/>
              <a:t>3.1 The general claim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2BFB54-ED2A-40B4-8F5F-10C604A8E41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38540" y="2362201"/>
            <a:ext cx="10853530" cy="449579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A3CB6AF-CCBF-48E7-BEA4-5E6618687B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35" t="44635" r="31956" b="43765"/>
          <a:stretch/>
        </p:blipFill>
        <p:spPr>
          <a:xfrm>
            <a:off x="0" y="4952532"/>
            <a:ext cx="7832035" cy="173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5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52D2338-4B09-47C9-AD85-EE5722531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067" y="0"/>
            <a:ext cx="6659260" cy="64136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D21EAEE-A19A-4522-BC1B-C315BDB05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66400" cy="1143000"/>
          </a:xfrm>
        </p:spPr>
        <p:txBody>
          <a:bodyPr/>
          <a:lstStyle/>
          <a:p>
            <a:r>
              <a:rPr lang="en-US" dirty="0"/>
              <a:t>Bound variable test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ECFA1B-A0AC-4DE8-8DB4-6026B54A3064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E58CFA-C671-4238-9840-BDBFFCB0A4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6597A9C-6DF0-4747-AF53-F79CB1CCDF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42" t="50000" r="29675" b="38352"/>
          <a:stretch/>
        </p:blipFill>
        <p:spPr>
          <a:xfrm>
            <a:off x="1" y="5407302"/>
            <a:ext cx="8812696" cy="135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0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C4591B-225D-4CD7-9988-630F0FA45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66400" cy="1143000"/>
          </a:xfrm>
        </p:spPr>
        <p:txBody>
          <a:bodyPr/>
          <a:lstStyle/>
          <a:p>
            <a:r>
              <a:rPr lang="en-US" dirty="0"/>
              <a:t>Discarding TP coordination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CA9BBD-462D-409F-AAB0-81AE98DCA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741" y="771524"/>
            <a:ext cx="7222259" cy="6062668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515C3E-1C79-4F9C-B12D-3F930BFAEAB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56116" y="2746514"/>
            <a:ext cx="5027084" cy="3724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But, what about VP or even </a:t>
            </a:r>
            <a:r>
              <a:rPr lang="en-US" i="1" dirty="0" err="1"/>
              <a:t>v</a:t>
            </a:r>
            <a:r>
              <a:rPr lang="en-US" dirty="0" err="1"/>
              <a:t>P</a:t>
            </a:r>
            <a:r>
              <a:rPr lang="en-US" dirty="0"/>
              <a:t> coordination?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5D3D4FF-A15D-4A1E-8DDC-3449910B6A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76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5B73FFD-1E53-4A84-A3FF-B73F62B84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119" y="278749"/>
            <a:ext cx="7711882" cy="657925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AAF33A8-E8C3-442D-82BD-1BA162FAC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66400" cy="1143000"/>
          </a:xfrm>
        </p:spPr>
        <p:txBody>
          <a:bodyPr/>
          <a:lstStyle/>
          <a:p>
            <a:r>
              <a:rPr lang="en-US" dirty="0" err="1"/>
              <a:t>Wh</a:t>
            </a:r>
            <a:r>
              <a:rPr lang="en-US" dirty="0"/>
              <a:t>-extraction test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FE0AF48-6F49-4363-A1E6-2DD566074E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82" t="29941" r="30506" b="58265"/>
          <a:stretch/>
        </p:blipFill>
        <p:spPr>
          <a:xfrm>
            <a:off x="-106018" y="5486400"/>
            <a:ext cx="7377058" cy="1428337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27B442-91FA-417E-9C5F-5F44F7EE0761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0F8F54-B209-4034-97F7-FEA0156A24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8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5FFEA3-98F5-4C21-9E97-014F41D0E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4400" dirty="0">
                <a:latin typeface="+mj-lt"/>
              </a:rPr>
              <a:t>3.2 Path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8C3E2F8-D79B-4251-B144-33D87C230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651" y="2042039"/>
            <a:ext cx="4986079" cy="368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0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7985EB-9E1F-4F45-9E87-61D12D433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14322" cy="920336"/>
          </a:xfrm>
        </p:spPr>
        <p:txBody>
          <a:bodyPr>
            <a:normAutofit/>
          </a:bodyPr>
          <a:lstStyle/>
          <a:p>
            <a:r>
              <a:rPr lang="en-US" sz="2800" dirty="0"/>
              <a:t>Just a single plane in Limonese Creole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AD8F52F-BE67-49D8-AF79-CDD0906DD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938" t="33877" r="24830" b="47240"/>
          <a:stretch/>
        </p:blipFill>
        <p:spPr>
          <a:xfrm>
            <a:off x="677805" y="4131021"/>
            <a:ext cx="10836390" cy="236185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6A28D3F-E868-44F2-8917-136BB8FBF5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003"/>
          <a:stretch/>
        </p:blipFill>
        <p:spPr>
          <a:xfrm>
            <a:off x="677805" y="1152939"/>
            <a:ext cx="9352723" cy="2213114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27AEFD36-96CC-4D6D-8EE9-3DB828B85485}"/>
              </a:ext>
            </a:extLst>
          </p:cNvPr>
          <p:cNvSpPr txBox="1">
            <a:spLocks/>
          </p:cNvSpPr>
          <p:nvPr/>
        </p:nvSpPr>
        <p:spPr>
          <a:xfrm>
            <a:off x="838200" y="3409468"/>
            <a:ext cx="5893904" cy="721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/>
              <a:t>Ghanian</a:t>
            </a:r>
            <a:r>
              <a:rPr lang="en-US" sz="2800" dirty="0"/>
              <a:t> Student Pidgin</a:t>
            </a:r>
          </a:p>
        </p:txBody>
      </p:sp>
    </p:spTree>
    <p:extLst>
      <p:ext uri="{BB962C8B-B14F-4D97-AF65-F5344CB8AC3E}">
        <p14:creationId xmlns:p14="http://schemas.microsoft.com/office/powerpoint/2010/main" val="272843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2B3B4-C72E-4DDB-A58C-55F93B2DB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880" y="564315"/>
            <a:ext cx="10364451" cy="1138062"/>
          </a:xfrm>
        </p:spPr>
        <p:txBody>
          <a:bodyPr/>
          <a:lstStyle/>
          <a:p>
            <a:r>
              <a:rPr lang="en-US" dirty="0"/>
              <a:t>3.3 Telicity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5F74D21-93A0-4ADA-8CDE-FF825B18DE7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55964" y="2008909"/>
          <a:ext cx="9324108" cy="3920836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3107154">
                  <a:extLst>
                    <a:ext uri="{9D8B030D-6E8A-4147-A177-3AD203B41FA5}">
                      <a16:colId xmlns:a16="http://schemas.microsoft.com/office/drawing/2014/main" val="1138707810"/>
                    </a:ext>
                  </a:extLst>
                </a:gridCol>
                <a:gridCol w="3108477">
                  <a:extLst>
                    <a:ext uri="{9D8B030D-6E8A-4147-A177-3AD203B41FA5}">
                      <a16:colId xmlns:a16="http://schemas.microsoft.com/office/drawing/2014/main" val="2399823774"/>
                    </a:ext>
                  </a:extLst>
                </a:gridCol>
                <a:gridCol w="3108477">
                  <a:extLst>
                    <a:ext uri="{9D8B030D-6E8A-4147-A177-3AD203B41FA5}">
                      <a16:colId xmlns:a16="http://schemas.microsoft.com/office/drawing/2014/main" val="2096174485"/>
                    </a:ext>
                  </a:extLst>
                </a:gridCol>
              </a:tblGrid>
              <a:tr h="9802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  <a:tab pos="4860925" algn="l"/>
                          <a:tab pos="5220970" algn="l"/>
                        </a:tabLst>
                      </a:pPr>
                      <a:r>
                        <a:rPr lang="en-US" sz="2400" b="0" dirty="0">
                          <a:effectLst/>
                        </a:rPr>
                        <a:t> </a:t>
                      </a:r>
                      <a:endParaRPr lang="es-CR" sz="3200" b="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  <a:tab pos="4860925" algn="l"/>
                          <a:tab pos="5220970" algn="l"/>
                        </a:tabLst>
                      </a:pPr>
                      <a:r>
                        <a:rPr lang="en-US" sz="2400" b="0" dirty="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</a:t>
                      </a:r>
                      <a:endParaRPr lang="es-CR" sz="3200" b="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  <a:tab pos="4860925" algn="l"/>
                          <a:tab pos="5220970" algn="l"/>
                        </a:tabLst>
                      </a:pPr>
                      <a:r>
                        <a:rPr lang="en-US" sz="2400" b="0">
                          <a:effectLst/>
                        </a:rPr>
                        <a:t>END POINT</a:t>
                      </a:r>
                      <a:endParaRPr lang="es-CR" sz="3200" b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9283602"/>
                  </a:ext>
                </a:extLst>
              </a:tr>
              <a:tr h="9802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  <a:tab pos="4860925" algn="l"/>
                          <a:tab pos="5220970" algn="l"/>
                        </a:tabLst>
                      </a:pPr>
                      <a:r>
                        <a:rPr lang="en-US" sz="2400" b="0" dirty="0">
                          <a:effectLst/>
                        </a:rPr>
                        <a:t>Telic</a:t>
                      </a:r>
                      <a:endParaRPr lang="es-CR" sz="3200" b="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  <a:tab pos="4860925" algn="l"/>
                          <a:tab pos="5220970" algn="l"/>
                        </a:tabLst>
                      </a:pPr>
                      <a:r>
                        <a:rPr lang="en-US" sz="3200" b="0" dirty="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s-CR" sz="3200" b="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  <a:tab pos="4860925" algn="l"/>
                          <a:tab pos="5220970" algn="l"/>
                        </a:tabLst>
                      </a:pPr>
                      <a:r>
                        <a:rPr lang="es-CR" sz="3200" b="0" dirty="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7257758"/>
                  </a:ext>
                </a:extLst>
              </a:tr>
              <a:tr h="9802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  <a:tab pos="4860925" algn="l"/>
                          <a:tab pos="5220970" algn="l"/>
                        </a:tabLst>
                      </a:pPr>
                      <a:r>
                        <a:rPr lang="en-US" sz="2400" b="0">
                          <a:effectLst/>
                        </a:rPr>
                        <a:t>Atelic-underspecified</a:t>
                      </a:r>
                      <a:endParaRPr lang="es-CR" sz="3200" b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  <a:tab pos="4860925" algn="l"/>
                          <a:tab pos="5220970" algn="l"/>
                        </a:tabLst>
                      </a:pPr>
                      <a:r>
                        <a:rPr lang="en-US" sz="2400" b="0" dirty="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CR" sz="3200" b="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  <a:tab pos="4860925" algn="l"/>
                          <a:tab pos="5220970" algn="l"/>
                        </a:tabLst>
                      </a:pPr>
                      <a:r>
                        <a:rPr lang="en-US" sz="2400" b="0" dirty="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s-CR" sz="3200" b="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0116231"/>
                  </a:ext>
                </a:extLst>
              </a:tr>
              <a:tr h="9802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  <a:tab pos="4860925" algn="l"/>
                          <a:tab pos="5220970" algn="l"/>
                        </a:tabLst>
                      </a:pPr>
                      <a:r>
                        <a:rPr lang="en-US" sz="2400" b="0">
                          <a:effectLst/>
                        </a:rPr>
                        <a:t>Atelic-unspecified</a:t>
                      </a:r>
                      <a:endParaRPr lang="es-CR" sz="3200" b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  <a:tab pos="4860925" algn="l"/>
                          <a:tab pos="5220970" algn="l"/>
                        </a:tabLst>
                      </a:pPr>
                      <a:r>
                        <a:rPr lang="en-US" sz="2400" b="0" dirty="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-/+</a:t>
                      </a:r>
                      <a:endParaRPr lang="es-CR" sz="3200" b="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2700655" algn="l"/>
                          <a:tab pos="3060700" algn="l"/>
                          <a:tab pos="3420745" algn="l"/>
                          <a:tab pos="3780790" algn="l"/>
                          <a:tab pos="4140835" algn="l"/>
                          <a:tab pos="4500880" algn="l"/>
                          <a:tab pos="4860925" algn="l"/>
                          <a:tab pos="5220970" algn="l"/>
                        </a:tabLst>
                      </a:pPr>
                      <a:r>
                        <a:rPr lang="en-US" sz="3600" b="0" dirty="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CR" sz="3200" b="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6329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735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altLang="es-C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 </a:t>
            </a:r>
            <a:r>
              <a:rPr lang="es-ES" altLang="es-C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this</a:t>
            </a:r>
            <a:r>
              <a:rPr lang="es-ES" altLang="es-C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s-ES" altLang="es-C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presentation</a:t>
            </a:r>
            <a:br>
              <a:rPr lang="es-ES" altLang="es-C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es-ES" altLang="es-CR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775520" y="2276873"/>
            <a:ext cx="6775450" cy="3508375"/>
          </a:xfrm>
        </p:spPr>
        <p:txBody>
          <a:bodyPr/>
          <a:lstStyle/>
          <a:p>
            <a:pPr marL="971550" lvl="1" indent="-514350">
              <a:buAutoNum type="arabicPeriod"/>
            </a:pPr>
            <a:r>
              <a:rPr lang="en-US" altLang="es-CR" sz="3200" dirty="0"/>
              <a:t>Language background</a:t>
            </a:r>
          </a:p>
          <a:p>
            <a:pPr marL="971550" lvl="1" indent="-514350">
              <a:buAutoNum type="arabicPeriod"/>
            </a:pPr>
            <a:r>
              <a:rPr lang="en-US" altLang="es-CR" sz="3200" dirty="0"/>
              <a:t>Action plan for revitalization</a:t>
            </a:r>
          </a:p>
          <a:p>
            <a:pPr marL="971550" lvl="1" indent="-514350">
              <a:buAutoNum type="arabicPeriod"/>
            </a:pPr>
            <a:r>
              <a:rPr lang="en-US" altLang="es-CR" sz="3200" dirty="0"/>
              <a:t>Work done at the </a:t>
            </a:r>
            <a:r>
              <a:rPr lang="en-US" altLang="es-CR" sz="3200" dirty="0" err="1"/>
              <a:t>IELLab</a:t>
            </a:r>
            <a:endParaRPr lang="en-US" altLang="es-CR" sz="3200" dirty="0"/>
          </a:p>
          <a:p>
            <a:pPr marL="971550" lvl="1" indent="-514350">
              <a:buAutoNum type="arabicPeriod"/>
            </a:pPr>
            <a:r>
              <a:rPr lang="en-US" altLang="es-CR" sz="3200" dirty="0"/>
              <a:t>Q&amp;A</a:t>
            </a:r>
            <a:endParaRPr lang="en-US" altLang="es-CR" sz="2800" dirty="0"/>
          </a:p>
          <a:p>
            <a:pPr lvl="1" eaLnBrk="1" hangingPunct="1"/>
            <a:endParaRPr lang="es-ES_tradnl" altLang="es-CR" sz="3200" dirty="0"/>
          </a:p>
          <a:p>
            <a:pPr lvl="1" eaLnBrk="1" hangingPunct="1"/>
            <a:endParaRPr lang="es-ES_tradnl" altLang="es-CR" sz="3200" dirty="0"/>
          </a:p>
          <a:p>
            <a:pPr lvl="1" eaLnBrk="1" hangingPunct="1"/>
            <a:endParaRPr lang="es-ES_tradnl" altLang="es-CR" sz="3200" dirty="0"/>
          </a:p>
          <a:p>
            <a:pPr lvl="1" eaLnBrk="1" hangingPunct="1">
              <a:buFontTx/>
              <a:buNone/>
            </a:pPr>
            <a:endParaRPr lang="es-ES" altLang="es-CR" sz="32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s-ES" altLang="es-CR" dirty="0"/>
          </a:p>
        </p:txBody>
      </p:sp>
    </p:spTree>
    <p:extLst>
      <p:ext uri="{BB962C8B-B14F-4D97-AF65-F5344CB8AC3E}">
        <p14:creationId xmlns:p14="http://schemas.microsoft.com/office/powerpoint/2010/main" val="225871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468D28-5A1C-4499-85A0-6E8CE224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425" y="3081338"/>
            <a:ext cx="10566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	</a:t>
            </a:r>
            <a:r>
              <a:rPr lang="en-US" sz="98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D43EC5-A15E-4B52-8B4F-5828E76FC7BD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01954FA-24F8-4A33-8EE1-515C34FB04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37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altLang="es-CR" b="1" dirty="0">
                <a:latin typeface="+mn-lt"/>
              </a:rPr>
              <a:t>1. </a:t>
            </a:r>
            <a:r>
              <a:rPr lang="es-ES" altLang="es-CR" b="1" dirty="0" err="1">
                <a:latin typeface="+mn-lt"/>
              </a:rPr>
              <a:t>Language</a:t>
            </a:r>
            <a:r>
              <a:rPr lang="es-ES" altLang="es-CR" b="1" dirty="0">
                <a:latin typeface="+mn-lt"/>
              </a:rPr>
              <a:t> </a:t>
            </a:r>
            <a:br>
              <a:rPr lang="es-ES" altLang="es-CR" b="1" dirty="0">
                <a:latin typeface="+mn-lt"/>
              </a:rPr>
            </a:br>
            <a:r>
              <a:rPr lang="es-ES" altLang="es-CR" b="1" dirty="0" err="1">
                <a:latin typeface="+mn-lt"/>
              </a:rPr>
              <a:t>background</a:t>
            </a:r>
            <a:endParaRPr lang="es-ES" altLang="es-CR" b="1" dirty="0">
              <a:latin typeface="+mn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7983" t="11438" r="28334" b="11782"/>
          <a:stretch/>
        </p:blipFill>
        <p:spPr>
          <a:xfrm>
            <a:off x="4177275" y="166514"/>
            <a:ext cx="7749682" cy="5439156"/>
          </a:xfrm>
          <a:prstGeom prst="rect">
            <a:avLst/>
          </a:prstGeom>
        </p:spPr>
      </p:pic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4846848"/>
            <a:ext cx="8820472" cy="1988840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altLang="es-CR" sz="2800" dirty="0"/>
              <a:t>Railroad (1872)</a:t>
            </a:r>
          </a:p>
          <a:p>
            <a:pPr lvl="1" eaLnBrk="1" hangingPunct="1"/>
            <a:r>
              <a:rPr lang="en-US" altLang="es-CR" sz="2800" dirty="0"/>
              <a:t>Banana plantation</a:t>
            </a:r>
          </a:p>
          <a:p>
            <a:pPr lvl="1" eaLnBrk="1" hangingPunct="1"/>
            <a:r>
              <a:rPr lang="en-US" altLang="es-CR" sz="2800" dirty="0"/>
              <a:t>Life in Limon  at that time  (bilingual)</a:t>
            </a:r>
          </a:p>
          <a:p>
            <a:pPr lvl="1" eaLnBrk="1" hangingPunct="1"/>
            <a:r>
              <a:rPr lang="en-US" altLang="es-CR" sz="2800" dirty="0"/>
              <a:t>1949: Limon people became Costa Rican citizens</a:t>
            </a:r>
          </a:p>
          <a:p>
            <a:pPr lvl="1" eaLnBrk="1" hangingPunct="1"/>
            <a:endParaRPr lang="es-ES_tradnl" altLang="es-CR" sz="3200" dirty="0"/>
          </a:p>
          <a:p>
            <a:pPr lvl="1" eaLnBrk="1" hangingPunct="1"/>
            <a:endParaRPr lang="es-ES_tradnl" altLang="es-CR" sz="3200" dirty="0"/>
          </a:p>
          <a:p>
            <a:pPr lvl="1" eaLnBrk="1" hangingPunct="1">
              <a:buFontTx/>
              <a:buNone/>
            </a:pPr>
            <a:endParaRPr lang="es-ES" altLang="es-CR" sz="32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s-ES" altLang="es-CR" dirty="0"/>
          </a:p>
        </p:txBody>
      </p:sp>
      <p:cxnSp>
        <p:nvCxnSpPr>
          <p:cNvPr id="5" name="Conector recto de flecha 4"/>
          <p:cNvCxnSpPr>
            <a:cxnSpLocks/>
          </p:cNvCxnSpPr>
          <p:nvPr/>
        </p:nvCxnSpPr>
        <p:spPr>
          <a:xfrm flipH="1">
            <a:off x="7606748" y="1716528"/>
            <a:ext cx="1578917" cy="2100098"/>
          </a:xfrm>
          <a:prstGeom prst="straightConnector1">
            <a:avLst/>
          </a:prstGeom>
          <a:ln w="57150"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27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altLang="es-CR" dirty="0">
                <a:latin typeface="+mn-lt"/>
              </a:rPr>
            </a:br>
            <a:br>
              <a:rPr lang="en-US" altLang="es-CR" dirty="0">
                <a:latin typeface="+mn-lt"/>
              </a:rPr>
            </a:br>
            <a:r>
              <a:rPr lang="en-US" altLang="es-CR" dirty="0">
                <a:latin typeface="+mn-lt"/>
              </a:rPr>
              <a:t>Current situation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2492376"/>
            <a:ext cx="9144000" cy="3508375"/>
          </a:xfrm>
        </p:spPr>
        <p:txBody>
          <a:bodyPr>
            <a:normAutofit/>
          </a:bodyPr>
          <a:lstStyle/>
          <a:p>
            <a:pPr marL="384048" lvl="1" indent="-182880">
              <a:defRPr/>
            </a:pPr>
            <a:r>
              <a:rPr lang="en-US" altLang="es-CR" sz="3200" dirty="0"/>
              <a:t>Greater stigmatization (from outside and inside)</a:t>
            </a:r>
          </a:p>
          <a:p>
            <a:pPr marL="384048" lvl="1" indent="-182880">
              <a:defRPr/>
            </a:pPr>
            <a:r>
              <a:rPr lang="en-US" altLang="es-CR" sz="3200" dirty="0"/>
              <a:t>Loss of linguistic domains</a:t>
            </a:r>
          </a:p>
          <a:p>
            <a:pPr marL="384048" lvl="1" indent="-182880">
              <a:defRPr/>
            </a:pPr>
            <a:r>
              <a:rPr lang="en-US" altLang="es-CR" sz="3200" dirty="0"/>
              <a:t>Fragmented linguistic identity</a:t>
            </a:r>
          </a:p>
          <a:p>
            <a:pPr marL="384048" lvl="1" indent="-182880">
              <a:defRPr/>
            </a:pPr>
            <a:r>
              <a:rPr lang="en-US" altLang="es-CR" sz="3200" dirty="0"/>
              <a:t>Legal status </a:t>
            </a:r>
          </a:p>
          <a:p>
            <a:pPr marL="342900" lvl="1" indent="0">
              <a:buNone/>
            </a:pPr>
            <a:endParaRPr lang="es-ES_tradnl" altLang="es-CR" sz="3200" dirty="0"/>
          </a:p>
          <a:p>
            <a:pPr marL="342900" lvl="1" indent="0">
              <a:buNone/>
            </a:pPr>
            <a:endParaRPr lang="es-ES_tradnl" altLang="es-CR" sz="3200" dirty="0"/>
          </a:p>
          <a:p>
            <a:pPr lvl="1" eaLnBrk="1" hangingPunct="1"/>
            <a:endParaRPr lang="es-ES_tradnl" altLang="es-CR" sz="3200" dirty="0"/>
          </a:p>
          <a:p>
            <a:pPr lvl="1" eaLnBrk="1" hangingPunct="1">
              <a:buFontTx/>
              <a:buNone/>
            </a:pPr>
            <a:endParaRPr lang="es-ES" altLang="es-CR" sz="32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s-ES" altLang="es-CR" dirty="0"/>
          </a:p>
        </p:txBody>
      </p:sp>
    </p:spTree>
    <p:extLst>
      <p:ext uri="{BB962C8B-B14F-4D97-AF65-F5344CB8AC3E}">
        <p14:creationId xmlns:p14="http://schemas.microsoft.com/office/powerpoint/2010/main" val="128733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s-CR" b="1" dirty="0">
                <a:latin typeface="+mn-lt"/>
              </a:rPr>
              <a:t>2. </a:t>
            </a:r>
            <a:r>
              <a:rPr lang="es-CR" b="1" dirty="0" err="1">
                <a:latin typeface="+mn-lt"/>
              </a:rPr>
              <a:t>Action</a:t>
            </a:r>
            <a:r>
              <a:rPr lang="es-CR" b="1" dirty="0">
                <a:latin typeface="+mn-lt"/>
              </a:rPr>
              <a:t> plan </a:t>
            </a:r>
            <a:r>
              <a:rPr lang="es-CR" b="1" dirty="0" err="1">
                <a:latin typeface="+mn-lt"/>
              </a:rPr>
              <a:t>for</a:t>
            </a:r>
            <a:r>
              <a:rPr lang="es-CR" b="1" dirty="0">
                <a:latin typeface="+mn-lt"/>
              </a:rPr>
              <a:t> </a:t>
            </a:r>
            <a:r>
              <a:rPr lang="es-CR" b="1" dirty="0" err="1">
                <a:latin typeface="+mn-lt"/>
              </a:rPr>
              <a:t>revitalization</a:t>
            </a:r>
            <a:endParaRPr lang="es-CR" b="1" dirty="0">
              <a:latin typeface="+mn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69195">
            <a:off x="1565074" y="3586160"/>
            <a:ext cx="3771238" cy="2811287"/>
          </a:xfrm>
          <a:prstGeom prst="rect">
            <a:avLst/>
          </a:prstGeom>
        </p:spPr>
      </p:pic>
      <p:sp>
        <p:nvSpPr>
          <p:cNvPr id="10" name="Marcador de texto 9"/>
          <p:cNvSpPr>
            <a:spLocks noGrp="1"/>
          </p:cNvSpPr>
          <p:nvPr>
            <p:ph type="body" sz="half" idx="1"/>
          </p:nvPr>
        </p:nvSpPr>
        <p:spPr>
          <a:xfrm>
            <a:off x="310439" y="2080801"/>
            <a:ext cx="88931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+mj-lt"/>
                <a:ea typeface="+mj-ea"/>
                <a:cs typeface="+mj-cs"/>
              </a:rPr>
              <a:t>2.1 What is spoken in Limon is a </a:t>
            </a:r>
            <a:r>
              <a:rPr lang="en-US" sz="4000" kern="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language</a:t>
            </a:r>
            <a:r>
              <a:rPr lang="en-US" sz="4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+mj-lt"/>
                <a:ea typeface="+mj-ea"/>
                <a:cs typeface="+mj-cs"/>
              </a:rPr>
              <a:t> just like any other, a creole language.</a:t>
            </a:r>
            <a:endParaRPr lang="en-US" dirty="0">
              <a:latin typeface="+mj-lt"/>
            </a:endParaRPr>
          </a:p>
        </p:txBody>
      </p:sp>
      <p:pic>
        <p:nvPicPr>
          <p:cNvPr id="25606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951988">
            <a:off x="6995366" y="157222"/>
            <a:ext cx="3770312" cy="2481262"/>
          </a:xfrm>
          <a:ln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5603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04708">
            <a:off x="1275097" y="104994"/>
            <a:ext cx="4543425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l="22410" t="23251" r="27227" b="8827"/>
          <a:stretch/>
        </p:blipFill>
        <p:spPr>
          <a:xfrm rot="676706">
            <a:off x="7477052" y="4486324"/>
            <a:ext cx="3373199" cy="2557685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4341" y="1609187"/>
            <a:ext cx="4883319" cy="36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2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R" dirty="0"/>
              <a:t>2.2 </a:t>
            </a:r>
            <a:r>
              <a:rPr lang="en-US" dirty="0"/>
              <a:t>Illustrated alphabet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A937326-2600-44F1-8294-DA9A275CC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396" y="1630016"/>
            <a:ext cx="5255207" cy="522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83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0" t="-984" r="30267" b="984"/>
          <a:stretch>
            <a:fillRect/>
          </a:stretch>
        </p:blipFill>
        <p:spPr bwMode="auto">
          <a:xfrm>
            <a:off x="1884363" y="25400"/>
            <a:ext cx="8496300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uña.wma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375" y="5876925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06841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3" y="201613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508" name="Marcador de texto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s-CR"/>
          </a:p>
        </p:txBody>
      </p:sp>
      <p:pic>
        <p:nvPicPr>
          <p:cNvPr id="21509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4913" y="2809876"/>
            <a:ext cx="3770312" cy="2828925"/>
          </a:xfrm>
        </p:spPr>
      </p:pic>
      <p:pic>
        <p:nvPicPr>
          <p:cNvPr id="21510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335915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88914"/>
            <a:ext cx="3795713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518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s-CR" dirty="0"/>
              <a:t>2.3 </a:t>
            </a:r>
            <a:r>
              <a:rPr lang="es-CR" dirty="0" err="1"/>
              <a:t>Recognition</a:t>
            </a:r>
            <a:r>
              <a:rPr lang="es-CR" dirty="0"/>
              <a:t> in </a:t>
            </a:r>
            <a:r>
              <a:rPr lang="es-CR" dirty="0" err="1"/>
              <a:t>the</a:t>
            </a:r>
            <a:r>
              <a:rPr lang="es-CR" dirty="0"/>
              <a:t> </a:t>
            </a:r>
            <a:r>
              <a:rPr lang="es-CR" dirty="0" err="1"/>
              <a:t>Political</a:t>
            </a:r>
            <a:r>
              <a:rPr lang="es-CR" dirty="0"/>
              <a:t> </a:t>
            </a:r>
            <a:r>
              <a:rPr lang="es-CR" dirty="0" err="1"/>
              <a:t>Constitution</a:t>
            </a:r>
            <a:endParaRPr lang="es-C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s-CR" altLang="es-C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1" t="26375" r="35057" b="26375"/>
          <a:stretch>
            <a:fillRect/>
          </a:stretch>
        </p:blipFill>
        <p:spPr bwMode="auto">
          <a:xfrm>
            <a:off x="3233530" y="1905000"/>
            <a:ext cx="7291670" cy="4795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82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207</Words>
  <Application>Microsoft Office PowerPoint</Application>
  <PresentationFormat>Widescreen</PresentationFormat>
  <Paragraphs>80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Georgia</vt:lpstr>
      <vt:lpstr>Times New Roman</vt:lpstr>
      <vt:lpstr>Wingdings</vt:lpstr>
      <vt:lpstr>Tema de Office</vt:lpstr>
      <vt:lpstr>Limonese Ceole: The creole language of Costa Rica</vt:lpstr>
      <vt:lpstr>In this presentation </vt:lpstr>
      <vt:lpstr>1. Language  background</vt:lpstr>
      <vt:lpstr>  Current situation</vt:lpstr>
      <vt:lpstr>2. Action plan for revitalization</vt:lpstr>
      <vt:lpstr>2.2 Illustrated alphabet</vt:lpstr>
      <vt:lpstr>PowerPoint Presentation</vt:lpstr>
      <vt:lpstr>PowerPoint Presentation</vt:lpstr>
      <vt:lpstr>2.3 Recognition in the Political Constitution</vt:lpstr>
      <vt:lpstr>http://www.nacion.com/nacional/Limonenses-lanzan-rescatar-lengua-criolla_0_1545445490.html</vt:lpstr>
      <vt:lpstr>2.4 Other actions</vt:lpstr>
      <vt:lpstr>3. Work done at the IELLab</vt:lpstr>
      <vt:lpstr>3.1 The general claim</vt:lpstr>
      <vt:lpstr>Bound variable test</vt:lpstr>
      <vt:lpstr>Discarding TP coordination</vt:lpstr>
      <vt:lpstr>Wh-extraction test</vt:lpstr>
      <vt:lpstr>PowerPoint Presentation</vt:lpstr>
      <vt:lpstr>Just a single plane in Limonese Creole</vt:lpstr>
      <vt:lpstr>3.3 Telicity</vt:lpstr>
      <vt:lpstr>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Limon Kryol: The creole language of Costa Rica</dc:title>
  <dc:creator>René Zúñiga</dc:creator>
  <cp:lastModifiedBy>Osei-Tutu, Kwaku O A</cp:lastModifiedBy>
  <cp:revision>13</cp:revision>
  <dcterms:created xsi:type="dcterms:W3CDTF">2019-05-11T02:45:45Z</dcterms:created>
  <dcterms:modified xsi:type="dcterms:W3CDTF">2019-05-17T19:23:31Z</dcterms:modified>
</cp:coreProperties>
</file>